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73" r:id="rId4"/>
    <p:sldId id="274" r:id="rId5"/>
    <p:sldId id="275" r:id="rId6"/>
    <p:sldId id="280" r:id="rId7"/>
    <p:sldId id="281" r:id="rId8"/>
    <p:sldId id="282" r:id="rId9"/>
    <p:sldId id="284" r:id="rId10"/>
    <p:sldId id="283" r:id="rId11"/>
    <p:sldId id="285" r:id="rId12"/>
    <p:sldId id="286" r:id="rId13"/>
    <p:sldId id="276" r:id="rId14"/>
    <p:sldId id="278" r:id="rId15"/>
    <p:sldId id="27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B"/>
    <a:srgbClr val="008F39"/>
    <a:srgbClr val="0D6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94713" autoAdjust="0"/>
  </p:normalViewPr>
  <p:slideViewPr>
    <p:cSldViewPr snapToGrid="0" snapToObjects="1" showGuides="1">
      <p:cViewPr varScale="1">
        <p:scale>
          <a:sx n="85" d="100"/>
          <a:sy n="85" d="100"/>
        </p:scale>
        <p:origin x="60" y="96"/>
      </p:cViewPr>
      <p:guideLst>
        <p:guide orient="horz" pos="413"/>
        <p:guide orient="horz" pos="1620"/>
        <p:guide pos="5504"/>
        <p:guide pos="2880"/>
        <p:guide pos="1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19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6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55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9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hyperlink" Target="mailto:alyunina.y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1"/>
          <a:stretch/>
        </p:blipFill>
        <p:spPr>
          <a:xfrm>
            <a:off x="-23547" y="0"/>
            <a:ext cx="9167548" cy="52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-23547" y="1112651"/>
            <a:ext cx="9167545" cy="4109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3383" y="4024695"/>
            <a:ext cx="8307403" cy="762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300" dirty="0" smtClean="0">
                <a:solidFill>
                  <a:srgbClr val="005A9B"/>
                </a:solidFill>
                <a:latin typeface="Trebuchet MS"/>
                <a:cs typeface="Trebuchet MS"/>
              </a:rPr>
              <a:t>ИНФОРМАЦИЯ ОБ УЧАСТНИКЕ ПРОГРАММЫ    «АСПИРАНТУРА ПОЛНОГО ДНЯ»</a:t>
            </a:r>
            <a:endParaRPr lang="en-US" sz="2400" b="1" spc="300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3" y="3364286"/>
            <a:ext cx="3106523" cy="566949"/>
          </a:xfrm>
          <a:prstGeom prst="rect">
            <a:avLst/>
          </a:prstGeom>
        </p:spPr>
      </p:pic>
      <p:pic>
        <p:nvPicPr>
          <p:cNvPr id="7" name="Рисунок 6" descr="Logo_Project_5-1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518" y="4366643"/>
            <a:ext cx="914400" cy="5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>
                <a:solidFill>
                  <a:schemeClr val="tx1"/>
                </a:solidFill>
              </a:rPr>
              <a:t>25-02 ноября 2017 г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lvl="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Серия о</a:t>
            </a:r>
            <a:r>
              <a:rPr lang="ru-RU" sz="1400" dirty="0" smtClean="0">
                <a:solidFill>
                  <a:schemeClr val="tx1"/>
                </a:solidFill>
              </a:rPr>
              <a:t>нлайн-семинар </a:t>
            </a:r>
            <a:r>
              <a:rPr lang="ru-RU" sz="1400" dirty="0">
                <a:solidFill>
                  <a:schemeClr val="tx1"/>
                </a:solidFill>
              </a:rPr>
              <a:t>«Информационные инструменты для анализа научной деятельности</a:t>
            </a:r>
            <a:r>
              <a:rPr lang="ru-RU" sz="1400" dirty="0" smtClean="0">
                <a:solidFill>
                  <a:schemeClr val="tx1"/>
                </a:solidFill>
              </a:rPr>
              <a:t>».</a:t>
            </a:r>
          </a:p>
          <a:p>
            <a:pPr marL="342900" lvl="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Знакомство с информационными инструментами для анализа научной деятельности (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EndNote,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ресурсы </a:t>
            </a:r>
            <a:r>
              <a:rPr lang="en-US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WoS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и др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.).</a:t>
            </a:r>
            <a:endParaRPr lang="ru-RU" sz="1400" b="1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62" y="1384993"/>
            <a:ext cx="4279313" cy="30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>
                <a:solidFill>
                  <a:schemeClr val="tx1"/>
                </a:solidFill>
              </a:rPr>
              <a:t>25-02 ноября 2017 г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lvl="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Серия онлайн-семинар </a:t>
            </a:r>
            <a:r>
              <a:rPr lang="ru-RU" sz="1400" dirty="0" smtClean="0">
                <a:solidFill>
                  <a:schemeClr val="tx1"/>
                </a:solidFill>
              </a:rPr>
              <a:t>«Практические </a:t>
            </a:r>
            <a:r>
              <a:rPr lang="ru-RU" sz="1400" dirty="0">
                <a:solidFill>
                  <a:schemeClr val="tx1"/>
                </a:solidFill>
              </a:rPr>
              <a:t>рекомендации по публикации в международных журналах</a:t>
            </a:r>
            <a:r>
              <a:rPr lang="ru-RU" sz="1400" dirty="0" smtClean="0">
                <a:solidFill>
                  <a:schemeClr val="tx1"/>
                </a:solidFill>
              </a:rPr>
              <a:t>».</a:t>
            </a:r>
          </a:p>
          <a:p>
            <a:pPr marL="342900" lvl="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Знакомство с правилами публикации научных статей в международных журналах, рецензируемых в </a:t>
            </a:r>
            <a:r>
              <a:rPr lang="en-US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WoS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.</a:t>
            </a:r>
            <a:endParaRPr lang="ru-RU" sz="1400" b="1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62" y="1376467"/>
            <a:ext cx="4325045" cy="305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>
                <a:solidFill>
                  <a:schemeClr val="tx1"/>
                </a:solidFill>
              </a:rPr>
              <a:t>25-02 ноября 2017 г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Серия онлайн-семинаров </a:t>
            </a:r>
            <a:r>
              <a:rPr lang="ru-RU" sz="1400" dirty="0" smtClean="0">
                <a:solidFill>
                  <a:schemeClr val="tx1"/>
                </a:solidFill>
              </a:rPr>
              <a:t>«Информационные </a:t>
            </a:r>
            <a:r>
              <a:rPr lang="ru-RU" sz="1400" dirty="0">
                <a:solidFill>
                  <a:schemeClr val="tx1"/>
                </a:solidFill>
              </a:rPr>
              <a:t>инструменты для авторов научных публикаций</a:t>
            </a:r>
            <a:r>
              <a:rPr lang="ru-RU" sz="1400" dirty="0" smtClean="0">
                <a:solidFill>
                  <a:schemeClr val="tx1"/>
                </a:solidFill>
              </a:rPr>
              <a:t>».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НТМ: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Знакомство с информационными инструментами для публикации научных статей.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16" y="1387547"/>
            <a:ext cx="4255075" cy="300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441681"/>
            <a:ext cx="4146709" cy="284331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Посещение зарубежной конференции в </a:t>
            </a:r>
            <a:r>
              <a:rPr lang="ru-RU" sz="16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Таллинском</a:t>
            </a: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 университете (Эстония).</a:t>
            </a:r>
          </a:p>
          <a:p>
            <a:pPr marL="342900" indent="-342900" algn="just">
              <a:buClr>
                <a:srgbClr val="0D62B2"/>
              </a:buClr>
              <a:buFont typeface="+mj-lt"/>
              <a:buAutoNum type="arabicPeriod"/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Наиболее значимые достижения             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585" y="1501751"/>
            <a:ext cx="3630902" cy="25545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endParaRPr lang="ru-RU" sz="1600" b="1" dirty="0" smtClean="0">
              <a:latin typeface="Trebuchet MS" pitchFamily="34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b="4220"/>
          <a:stretch/>
        </p:blipFill>
        <p:spPr>
          <a:xfrm>
            <a:off x="4805885" y="1318260"/>
            <a:ext cx="2599326" cy="35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441681"/>
            <a:ext cx="8515472" cy="284331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Высокая стипендия, позволяющая тратить достаточное количество времени исключительно на работу над диссертационным исследованием.</a:t>
            </a:r>
          </a:p>
          <a:p>
            <a:pPr marL="342900" indent="-342900"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Возможность преподавания в университете и повышения навыков педагога высшей школы.</a:t>
            </a:r>
          </a:p>
          <a:p>
            <a:pPr marL="342900" indent="-342900"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Возможность участия в дополнительных стипендиальных конкурсах и программах. </a:t>
            </a:r>
          </a:p>
          <a:p>
            <a:pPr marL="342900" indent="-342900"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Возможность самостоятельно обеспечивать себе участие в зарубежных научных мероприятиях. </a:t>
            </a:r>
            <a:endParaRPr lang="ru-RU"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Преимущества участия в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826253" y="560427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Фотографии в рамках АПД</a:t>
            </a:r>
            <a:endParaRPr lang="en-US" sz="20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089"/>
            <a:ext cx="2854218" cy="3854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61" y="989725"/>
            <a:ext cx="2516139" cy="3558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72" y="1913899"/>
            <a:ext cx="3297150" cy="22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501752"/>
            <a:ext cx="4611529" cy="336392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ФИО: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Алюнина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Юлия Матвеевна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факультет/институт/академия: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Филологический факультет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Кафедра/департамент: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Кафедра русского языка и методики его преподавания 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№ удостоверения:</a:t>
            </a:r>
            <a:r>
              <a:rPr lang="en-US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rebuchet MS" panose="020B0603020202020204" pitchFamily="34" charset="0"/>
              </a:rPr>
              <a:t>1042170127</a:t>
            </a:r>
            <a:endParaRPr lang="ru-RU" sz="1400" dirty="0" smtClean="0">
              <a:solidFill>
                <a:schemeClr val="tx1"/>
              </a:solidFill>
              <a:latin typeface="Trebuchet MS" panose="020B0603020202020204" pitchFamily="34" charset="0"/>
              <a:cs typeface="Trebuchet MS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год обучения: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2017-2020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(1 курс аспирантуры)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набор в АПД: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2 очередь 2017 года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электронная почта: 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  <a:hlinkClick r:id="rId4"/>
              </a:rPr>
              <a:t>alyunina.y@mail.ru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endParaRPr lang="ru-RU"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26253" y="560427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Краткая информация об участнике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00" y="1231307"/>
            <a:ext cx="2471528" cy="33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441681"/>
            <a:ext cx="8548844" cy="2843317"/>
          </a:xfrm>
        </p:spPr>
        <p:txBody>
          <a:bodyPr>
            <a:noAutofit/>
          </a:bodyPr>
          <a:lstStyle/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научный руководитель:</a:t>
            </a:r>
            <a:r>
              <a:rPr lang="en-US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проф., д. </a:t>
            </a:r>
            <a:r>
              <a:rPr lang="ru-RU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филол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. н. В.М. </a:t>
            </a:r>
            <a:r>
              <a:rPr lang="ru-RU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Шаклеин</a:t>
            </a: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тема диссертационного исследования: </a:t>
            </a:r>
            <a:r>
              <a:rPr lang="ru-RU" sz="1400" dirty="0">
                <a:solidFill>
                  <a:schemeClr val="tx1"/>
                </a:solidFill>
              </a:rPr>
              <a:t>«Словообразовательная семантика английских заимствований в современном русском </a:t>
            </a:r>
            <a:r>
              <a:rPr lang="ru-RU" sz="1400" dirty="0" smtClean="0">
                <a:solidFill>
                  <a:schemeClr val="tx1"/>
                </a:solidFill>
              </a:rPr>
              <a:t>языке».</a:t>
            </a: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краткий обзор диссертации:</a:t>
            </a:r>
            <a:r>
              <a:rPr lang="en-US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rebuchet MS"/>
                <a:cs typeface="Trebuchet MS"/>
              </a:rPr>
              <a:t>д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иссертации внимание обращается на словообразовательную и семантическую адаптацию английских заимствований в русском языке. Рассматриваются вопросы изменения семантики англицизмов, их влияния на формирование языковой картины мира </a:t>
            </a:r>
            <a:r>
              <a:rPr lang="ru-RU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лингвокультуры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-реципиента, а также проблема лексикографической фиксации английских заимствований и их производных.</a:t>
            </a: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научные интересы: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лексические заимствования, экология языка, деривационная морфология, русский язык как иностранный, лингвокультурология.</a:t>
            </a:r>
          </a:p>
          <a:p>
            <a:pPr algn="just">
              <a:buClr>
                <a:srgbClr val="008F39"/>
              </a:buClr>
              <a:buFont typeface="Wingdings" pitchFamily="2" charset="2"/>
              <a:buChar char="Ø"/>
            </a:pPr>
            <a:endParaRPr lang="ru-RU"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Краткая информация о научной деятельности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194727"/>
            <a:ext cx="8548844" cy="3090271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</a:pPr>
            <a:r>
              <a:rPr lang="ru-RU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</a:p>
          <a:p>
            <a:pPr marL="342900" indent="-342900" algn="just">
              <a:buClr>
                <a:srgbClr val="0D62B2"/>
              </a:buClr>
            </a:pPr>
            <a:endParaRPr lang="ru-RU"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254291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Опубликованные статьи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744100"/>
              </p:ext>
            </p:extLst>
          </p:nvPr>
        </p:nvGraphicFramePr>
        <p:xfrm>
          <a:off x="169862" y="989724"/>
          <a:ext cx="8800601" cy="29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60"/>
                <a:gridCol w="1179132"/>
                <a:gridCol w="2420912"/>
                <a:gridCol w="1289154"/>
                <a:gridCol w="999587"/>
                <a:gridCol w="1476933"/>
                <a:gridCol w="1037523"/>
              </a:tblGrid>
              <a:tr h="689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№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Вид работы (статья, доклад, </a:t>
                      </a:r>
                      <a:r>
                        <a:rPr lang="ru-RU" sz="1000" b="1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патент и т.д.)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Название работы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Название издания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Выходные данные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Тип </a:t>
                      </a:r>
                      <a:r>
                        <a:rPr lang="ru-RU" sz="1000" b="1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издания</a:t>
                      </a:r>
                      <a:r>
                        <a:rPr lang="ru-RU" sz="1000" b="1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b="1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Scopus</a:t>
                      </a: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, ВАК, РИНЦ, университетский журнал)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rebuchet MS" pitchFamily="34" charset="0"/>
                          <a:ea typeface="Calibri"/>
                          <a:cs typeface="Times New Roman"/>
                        </a:rPr>
                        <a:t>Дата публикации (год)</a:t>
                      </a:r>
                      <a:endParaRPr lang="ru-RU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81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rebuchet MS" pitchFamily="34" charset="0"/>
                        </a:rPr>
                        <a:t>1.</a:t>
                      </a:r>
                      <a:endParaRPr lang="ru-RU" sz="12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Статья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Распознавание словообразовательной семантики суффиксальных неологизмов современного английского языка учебными билингвами</a:t>
                      </a:r>
                      <a:r>
                        <a:rPr lang="ru-RU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Научный журнал «Язык и культура»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Томск, 2017</a:t>
                      </a:r>
                      <a:r>
                        <a:rPr lang="ru-RU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en-US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39</a:t>
                      </a:r>
                      <a:r>
                        <a:rPr lang="ru-RU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. с.7-</a:t>
                      </a:r>
                      <a:r>
                        <a:rPr lang="en-US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26.</a:t>
                      </a:r>
                      <a:endParaRPr lang="ru-RU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Рецензируемый журнал ВАК и </a:t>
                      </a:r>
                      <a:r>
                        <a:rPr lang="en-US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Web of Science</a:t>
                      </a:r>
                      <a:endParaRPr lang="ru-RU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70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rebuchet MS" pitchFamily="34" charset="0"/>
                        </a:rPr>
                        <a:t>2.</a:t>
                      </a:r>
                      <a:endParaRPr lang="ru-RU" sz="12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rebuchet MS" pitchFamily="34" charset="0"/>
                        </a:rPr>
                        <a:t>Статья</a:t>
                      </a:r>
                      <a:endParaRPr lang="ru-RU" sz="12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«О статусе синтаксических заимствований в русском языке»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Альманах научных статей «Языки. Народы. Культуры»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Москва, 2017. с. 17-25.</a:t>
                      </a:r>
                      <a:endParaRPr lang="ru-RU" sz="12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rebuchet MS" pitchFamily="34" charset="0"/>
                        </a:rPr>
                        <a:t>Университетский журнал</a:t>
                      </a:r>
                      <a:endParaRPr lang="ru-RU" sz="12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rebuchet MS" pitchFamily="34" charset="0"/>
                        </a:rPr>
                        <a:t>2017</a:t>
                      </a:r>
                      <a:endParaRPr lang="ru-RU" sz="12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Эстония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Таллин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14-17 февраля 2018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XIX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Международная научная конференция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филологов.</a:t>
            </a: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представление промежуточных результатов научного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исследования.</a:t>
            </a: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D62B2"/>
              </a:buClr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52" y="1387547"/>
            <a:ext cx="4217640" cy="28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8 декабря 2017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Лекция в Московском государственном психолого-педагогическом университете «Организация процесса обучения со студентами с ОВЗ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».</a:t>
            </a: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Trebuchet MS"/>
                <a:cs typeface="Trebuchet MS"/>
              </a:rPr>
              <a:t>р</a:t>
            </a: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езультаты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знакомство с организацией учебного пространства при работе со студентами с ОВЗ.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D62B2"/>
              </a:buClr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62" y="1434936"/>
            <a:ext cx="4309872" cy="28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</a:t>
            </a:r>
            <a:r>
              <a:rPr lang="en-US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16-17 ноября 2017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</a:t>
            </a: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«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XV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Всероссийская олимпиада по русскому языку как иностранному».</a:t>
            </a: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b="1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</a:t>
            </a: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Получен опыт в организации </a:t>
            </a:r>
            <a:r>
              <a:rPr lang="ru-RU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внеучебных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мероприятий по работе с иностранными студентами (проведение викторины по русскому языку и русской культуре).</a:t>
            </a:r>
            <a:endParaRPr lang="ru-RU" sz="1400" b="1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just">
              <a:buClr>
                <a:srgbClr val="0D62B2"/>
              </a:buClr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3" y="1438647"/>
            <a:ext cx="4243119" cy="284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28 октября 2017г.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Международная научно-практическая конференция молодых учёных «Языки. Народы. Культуры».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</a:t>
            </a:r>
            <a:r>
              <a:rPr lang="ru-RU" sz="1400" b="1" dirty="0">
                <a:solidFill>
                  <a:schemeClr val="tx1"/>
                </a:solidFill>
                <a:latin typeface="Trebuchet MS"/>
                <a:cs typeface="Trebuchet MS"/>
              </a:rPr>
              <a:t>: </a:t>
            </a:r>
            <a:r>
              <a:rPr lang="ru-RU" sz="1400" dirty="0">
                <a:solidFill>
                  <a:schemeClr val="tx1"/>
                </a:solidFill>
                <a:latin typeface="Trebuchet MS"/>
                <a:cs typeface="Trebuchet MS"/>
              </a:rPr>
              <a:t>представление промежуточных результатов научного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исследования.</a:t>
            </a:r>
          </a:p>
          <a:p>
            <a:pPr algn="just">
              <a:buClr>
                <a:srgbClr val="0D62B2"/>
              </a:buClr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6" y="1373662"/>
            <a:ext cx="2347539" cy="34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348239"/>
            <a:ext cx="4117007" cy="3577507"/>
          </a:xfrm>
        </p:spPr>
        <p:txBody>
          <a:bodyPr>
            <a:noAutofit/>
          </a:bodyPr>
          <a:lstStyle/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страна: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Россия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город: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Москва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дата участия: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28.09, 26.10, 30.12.2017.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название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цикл лекций в РГБ «Экология языка».</a:t>
            </a: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endParaRPr lang="ru-RU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342900" indent="-342900" algn="just">
              <a:buClr>
                <a:srgbClr val="0D62B2"/>
              </a:buCl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/>
                </a:solidFill>
                <a:latin typeface="Trebuchet MS"/>
                <a:cs typeface="Trebuchet MS"/>
              </a:rPr>
              <a:t>результаты НТМ: </a:t>
            </a:r>
            <a:r>
              <a:rPr lang="ru-RU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расширение теоретической базы в области научных интересов для работы над диссертационным исследованием.</a:t>
            </a:r>
          </a:p>
          <a:p>
            <a:pPr algn="just">
              <a:buClr>
                <a:srgbClr val="0D62B2"/>
              </a:buClr>
            </a:pPr>
            <a:endParaRPr lang="ru-RU" sz="16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36409" y="560427"/>
            <a:ext cx="650759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       Участие в НТМ в рамках АПД</a:t>
            </a:r>
            <a:endParaRPr lang="en-US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19901" y="1348239"/>
            <a:ext cx="4237098" cy="3484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D62B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8131" y="1348239"/>
            <a:ext cx="84620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8131" y="1348239"/>
            <a:ext cx="0" cy="3577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14190" y="4832304"/>
            <a:ext cx="8436017" cy="934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750207" y="1348239"/>
            <a:ext cx="0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405138" y="1348239"/>
            <a:ext cx="20024" cy="3484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9" descr="glo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2396" r="26128" b="12396"/>
          <a:stretch/>
        </p:blipFill>
        <p:spPr>
          <a:xfrm>
            <a:off x="7675620" y="198995"/>
            <a:ext cx="1125893" cy="1027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29" y="1394959"/>
            <a:ext cx="2425186" cy="34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754</Words>
  <Application>Microsoft Office PowerPoint</Application>
  <PresentationFormat>Экран (16:9)</PresentationFormat>
  <Paragraphs>155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Юля Юля</cp:lastModifiedBy>
  <cp:revision>63</cp:revision>
  <dcterms:created xsi:type="dcterms:W3CDTF">2017-01-25T11:18:17Z</dcterms:created>
  <dcterms:modified xsi:type="dcterms:W3CDTF">2018-02-20T03:12:39Z</dcterms:modified>
</cp:coreProperties>
</file>